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6" r:id="rId9"/>
    <p:sldId id="263" r:id="rId10"/>
    <p:sldId id="264" r:id="rId11"/>
    <p:sldId id="265" r:id="rId12"/>
    <p:sldId id="266" r:id="rId13"/>
    <p:sldId id="277" r:id="rId14"/>
    <p:sldId id="278" r:id="rId15"/>
    <p:sldId id="279" r:id="rId16"/>
    <p:sldId id="280"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60C9C7-D589-47E0-80F9-02A2020BEA2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60C9C7-D589-47E0-80F9-02A2020BEA2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0C9C7-D589-47E0-80F9-02A2020BEA29}" type="datetimeFigureOut">
              <a:rPr lang="en-US" smtClean="0"/>
              <a:pPr/>
              <a:t>3/24/2017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60C9C7-D589-47E0-80F9-02A2020BEA29}" type="datetimeFigureOut">
              <a:rPr lang="en-US" smtClean="0"/>
              <a:pPr/>
              <a:t>3/24/2017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0C9C7-D589-47E0-80F9-02A2020BEA29}" type="datetimeFigureOut">
              <a:rPr lang="en-US" smtClean="0"/>
              <a:pPr/>
              <a:t>3/24/2017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0C9C7-D589-47E0-80F9-02A2020BEA29}" type="datetimeFigureOut">
              <a:rPr lang="en-US" smtClean="0"/>
              <a:pPr/>
              <a:t>3/24/2017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8D813-8931-430A-9B1A-4A411833B2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 POINT ẢNH NỀN\anhpowerpoin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914400" y="1752600"/>
            <a:ext cx="4904708" cy="34163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CHÀO MỪNG </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QUÝ THẦY CÔ</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VỀ DỰ GiỜ</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LỚP 3A</a:t>
            </a:r>
            <a:endParaRPr lang="en-US" sz="54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Picture 8" descr="xmaslights"/>
          <p:cNvPicPr>
            <a:picLocks noChangeAspect="1" noChangeArrowheads="1" noCrop="1"/>
          </p:cNvPicPr>
          <p:nvPr/>
        </p:nvPicPr>
        <p:blipFill>
          <a:blip r:embed="rId3" cstate="print"/>
          <a:srcRect/>
          <a:stretch>
            <a:fillRect/>
          </a:stretch>
        </p:blipFill>
        <p:spPr bwMode="auto">
          <a:xfrm rot="10800000">
            <a:off x="0" y="6172200"/>
            <a:ext cx="9144000" cy="685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endCondLst>
                                    <p:cond evt="onNext" delay="0">
                                      <p:tgtEl>
                                        <p:sldTgt/>
                                      </p:tgtEl>
                                    </p:cond>
                                  </p:end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324808"/>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3.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làm</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u="sng" dirty="0" smtClean="0">
                <a:latin typeface="Times New Roman" pitchFamily="18" charset="0"/>
                <a:cs typeface="Times New Roman" pitchFamily="18" charset="0"/>
              </a:rPr>
              <a:t>:</a:t>
            </a:r>
          </a:p>
          <a:p>
            <a:endParaRPr lang="en-US" sz="3200" b="1" u="sng" dirty="0" smtClean="0">
              <a:latin typeface="Times New Roman" pitchFamily="18" charset="0"/>
              <a:cs typeface="Times New Roman" pitchFamily="18" charset="0"/>
            </a:endParaRPr>
          </a:p>
          <a:p>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2</a:t>
            </a:r>
            <a:r>
              <a:rPr lang="en-US" sz="3200" b="1" dirty="0" smtClean="0">
                <a:latin typeface="Times New Roman" pitchFamily="18" charset="0"/>
                <a:cs typeface="Times New Roman" pitchFamily="18" charset="0"/>
              </a:rPr>
              <a:t>:</a:t>
            </a:r>
          </a:p>
          <a:p>
            <a:pPr indent="465138" algn="ctr"/>
            <a:r>
              <a:rPr lang="en-US" sz="3200" dirty="0" err="1" smtClean="0">
                <a:latin typeface="Times New Roman" pitchFamily="18" charset="0"/>
                <a:cs typeface="Times New Roman" pitchFamily="18" charset="0"/>
              </a:rPr>
              <a:t>Giọt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biển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sông</a:t>
            </a:r>
            <a:endParaRPr lang="en-US" sz="320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Bay </a:t>
            </a:r>
            <a:r>
              <a:rPr lang="en-US" sz="3200" dirty="0" err="1" smtClean="0">
                <a:latin typeface="Times New Roman" pitchFamily="18" charset="0"/>
                <a:cs typeface="Times New Roman" pitchFamily="18" charset="0"/>
              </a:rPr>
              <a:t>lên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lửng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mênh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trời</a:t>
            </a:r>
            <a:endParaRPr lang="en-US" sz="3200" dirty="0" smtClean="0">
              <a:latin typeface="Times New Roman" pitchFamily="18" charset="0"/>
              <a:cs typeface="Times New Roman" pitchFamily="18" charset="0"/>
            </a:endParaRPr>
          </a:p>
          <a:p>
            <a:pPr indent="465138" algn="ctr"/>
            <a:r>
              <a:rPr lang="en-US" sz="3200" b="1" dirty="0" err="1" smtClean="0">
                <a:solidFill>
                  <a:srgbClr val="FF0000"/>
                </a:solidFill>
                <a:latin typeface="Times New Roman" pitchFamily="18" charset="0"/>
                <a:cs typeface="Times New Roman" pitchFamily="18" charset="0"/>
              </a:rPr>
              <a:t>Cõi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thẩn</a:t>
            </a:r>
            <a:r>
              <a:rPr lang="en-US" sz="3200" dirty="0" smtClean="0">
                <a:solidFill>
                  <a:srgbClr val="FF0000"/>
                </a:solidFill>
                <a:latin typeface="Times New Roman" pitchFamily="18" charset="0"/>
                <a:cs typeface="Times New Roman" pitchFamily="18" charset="0"/>
              </a:rPr>
              <a:t> </a:t>
            </a:r>
            <a:r>
              <a:rPr lang="en-US" sz="3200" dirty="0" err="1" smtClean="0">
                <a:latin typeface="Times New Roman" pitchFamily="18" charset="0"/>
                <a:cs typeface="Times New Roman" pitchFamily="18" charset="0"/>
              </a:rPr>
              <a: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chơi</a:t>
            </a:r>
            <a:endParaRPr lang="en-US" sz="3200" dirty="0" smtClean="0">
              <a:latin typeface="Times New Roman" pitchFamily="18" charset="0"/>
              <a:cs typeface="Times New Roman" pitchFamily="18" charset="0"/>
            </a:endParaRPr>
          </a:p>
          <a:p>
            <a:pPr indent="465138" algn="ctr"/>
            <a:r>
              <a:rPr lang="en-US" sz="3200" dirty="0" err="1" smtClean="0">
                <a:latin typeface="Times New Roman" pitchFamily="18" charset="0"/>
                <a:cs typeface="Times New Roman" pitchFamily="18" charset="0"/>
              </a:rPr>
              <a:t>Gặp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miền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giá</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rét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xuống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endParaRPr lang="en-US" sz="3200"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Nguyễn</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978834"/>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3.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làm</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u="sng" dirty="0" smtClean="0">
                <a:latin typeface="Times New Roman" pitchFamily="18" charset="0"/>
                <a:cs typeface="Times New Roman" pitchFamily="18" charset="0"/>
              </a:rPr>
              <a:t>:</a:t>
            </a:r>
          </a:p>
          <a:p>
            <a:endParaRPr lang="en-US" sz="1050" b="1" u="sng" dirty="0" smtClean="0">
              <a:latin typeface="Times New Roman" pitchFamily="18" charset="0"/>
              <a:cs typeface="Times New Roman" pitchFamily="18" charset="0"/>
            </a:endParaRPr>
          </a:p>
          <a:p>
            <a:pPr indent="465138"/>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3</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Viết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giải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em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vừa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được</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tập</a:t>
            </a:r>
            <a:r>
              <a:rPr lang="en-US" sz="3200" b="1" dirty="0" smtClean="0">
                <a:latin typeface="Times New Roman" pitchFamily="18" charset="0"/>
                <a:cs typeface="Times New Roman" pitchFamily="18" charset="0"/>
              </a:rPr>
              <a:t> 2.</a:t>
            </a:r>
          </a:p>
          <a:p>
            <a:pPr indent="465138" algn="ctr"/>
            <a:r>
              <a:rPr lang="en-US" sz="3200" b="1" dirty="0" err="1" smtClean="0">
                <a:latin typeface="Times New Roman" pitchFamily="18" charset="0"/>
                <a:cs typeface="Times New Roman" pitchFamily="18" charset="0"/>
              </a:rPr>
              <a:t>Giọt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biển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sông</a:t>
            </a:r>
            <a:endParaRPr lang="en-US" sz="3200" b="1"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Bay </a:t>
            </a:r>
            <a:r>
              <a:rPr lang="en-US" sz="3200" b="1" dirty="0" err="1" smtClean="0">
                <a:latin typeface="Times New Roman" pitchFamily="18" charset="0"/>
                <a:cs typeface="Times New Roman" pitchFamily="18" charset="0"/>
              </a:rPr>
              <a:t>lên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lửng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mênh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lưng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trời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Cõi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thẩn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Gặp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miền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rét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xuống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endParaRPr lang="en-US" sz="3200" b="1"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Nguyễn</a:t>
            </a:r>
            <a:endParaRPr lang="en-US" sz="3200" b="1" dirty="0" smtClean="0">
              <a:latin typeface="Times New Roman" pitchFamily="18" charset="0"/>
              <a:cs typeface="Times New Roman" pitchFamily="18" charset="0"/>
            </a:endParaRPr>
          </a:p>
          <a:p>
            <a:pPr indent="465138"/>
            <a:endParaRPr lang="en-US" sz="3200" b="1" dirty="0" smtClean="0">
              <a:latin typeface="Times New Roman" pitchFamily="18" charset="0"/>
              <a:cs typeface="Times New Roman" pitchFamily="18" charset="0"/>
            </a:endParaRPr>
          </a:p>
        </p:txBody>
      </p:sp>
      <p:pic>
        <p:nvPicPr>
          <p:cNvPr id="4" name="Picture 1" descr="D:\A\update\Untitled.png"/>
          <p:cNvPicPr>
            <a:picLocks noChangeAspect="1" noChangeArrowheads="1"/>
          </p:cNvPicPr>
          <p:nvPr/>
        </p:nvPicPr>
        <p:blipFill>
          <a:blip r:embed="rId3" cstate="print"/>
          <a:srcRect/>
          <a:stretch>
            <a:fillRect/>
          </a:stretch>
        </p:blipFill>
        <p:spPr bwMode="auto">
          <a:xfrm>
            <a:off x="2209800" y="5562600"/>
            <a:ext cx="2286000" cy="10668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1077218"/>
          </a:xfrm>
          <a:prstGeom prst="rect">
            <a:avLst/>
          </a:prstGeom>
          <a:noFill/>
        </p:spPr>
        <p:txBody>
          <a:bodyPr wrap="square" rtlCol="0">
            <a:spAutoFit/>
          </a:bodyPr>
          <a:lstStyle/>
          <a:p>
            <a:pPr>
              <a:buFontTx/>
              <a:buChar char="-"/>
            </a:pPr>
            <a:endParaRPr lang="en-US" sz="3200" b="1" smtClean="0">
              <a:latin typeface="Times New Roman" pitchFamily="18" charset="0"/>
              <a:cs typeface="Times New Roman" pitchFamily="18" charset="0"/>
            </a:endParaRPr>
          </a:p>
          <a:p>
            <a:pPr algn="ctr"/>
            <a:endParaRPr lang="en-US" sz="3200" b="1">
              <a:latin typeface="Times New Roman" pitchFamily="18" charset="0"/>
              <a:cs typeface="Times New Roman" pitchFamily="18" charset="0"/>
            </a:endParaRPr>
          </a:p>
        </p:txBody>
      </p:sp>
      <p:pic>
        <p:nvPicPr>
          <p:cNvPr id="10241" name="Picture 1" descr="D:\A\update\Untitled.png"/>
          <p:cNvPicPr>
            <a:picLocks noChangeAspect="1" noChangeArrowheads="1"/>
          </p:cNvPicPr>
          <p:nvPr/>
        </p:nvPicPr>
        <p:blipFill>
          <a:blip r:embed="rId3" cstate="print"/>
          <a:srcRect/>
          <a:stretch>
            <a:fillRect/>
          </a:stretch>
        </p:blipFill>
        <p:spPr bwMode="auto">
          <a:xfrm>
            <a:off x="533400" y="3733800"/>
            <a:ext cx="5943600" cy="2743200"/>
          </a:xfrm>
          <a:prstGeom prst="rect">
            <a:avLst/>
          </a:prstGeom>
          <a:noFill/>
        </p:spPr>
      </p:pic>
      <p:sp>
        <p:nvSpPr>
          <p:cNvPr id="6" name="Rectangle 5"/>
          <p:cNvSpPr/>
          <p:nvPr/>
        </p:nvSpPr>
        <p:spPr>
          <a:xfrm>
            <a:off x="381000" y="228600"/>
            <a:ext cx="8763000" cy="3539430"/>
          </a:xfrm>
          <a:prstGeom prst="rect">
            <a:avLst/>
          </a:prstGeom>
        </p:spPr>
        <p:txBody>
          <a:bodyPr wrap="square">
            <a:spAutoFit/>
          </a:bodyPr>
          <a:lstStyle/>
          <a:p>
            <a:pPr indent="465138" algn="ctr"/>
            <a:r>
              <a:rPr lang="en-US" sz="3200" b="1" smtClean="0">
                <a:latin typeface="Times New Roman" pitchFamily="18" charset="0"/>
                <a:cs typeface="Times New Roman" pitchFamily="18" charset="0"/>
              </a:rPr>
              <a:t>Giọt gì từ biển, từ sông</a:t>
            </a:r>
          </a:p>
          <a:p>
            <a:pPr indent="465138" algn="ctr"/>
            <a:r>
              <a:rPr lang="en-US" sz="3200" b="1" smtClean="0">
                <a:latin typeface="Times New Roman" pitchFamily="18" charset="0"/>
                <a:cs typeface="Times New Roman" pitchFamily="18" charset="0"/>
              </a:rPr>
              <a:t>Bay lên lơ lửng mênh mông lưng trời</a:t>
            </a:r>
          </a:p>
          <a:p>
            <a:pPr indent="465138" algn="ctr"/>
            <a:r>
              <a:rPr lang="en-US" sz="3200" b="1" smtClean="0">
                <a:latin typeface="Times New Roman" pitchFamily="18" charset="0"/>
                <a:cs typeface="Times New Roman" pitchFamily="18" charset="0"/>
              </a:rPr>
              <a:t>Cõi tiên thơ thẩn rong chơi</a:t>
            </a:r>
          </a:p>
          <a:p>
            <a:pPr indent="465138" algn="ctr"/>
            <a:r>
              <a:rPr lang="en-US" sz="3200" b="1" smtClean="0">
                <a:latin typeface="Times New Roman" pitchFamily="18" charset="0"/>
                <a:cs typeface="Times New Roman" pitchFamily="18" charset="0"/>
              </a:rPr>
              <a:t>Gặp miền giá rét lại rơi xuống trần</a:t>
            </a:r>
          </a:p>
          <a:p>
            <a:pPr indent="465138" algn="ctr"/>
            <a:endParaRPr lang="en-US" sz="3200" smtClean="0">
              <a:latin typeface="Times New Roman" pitchFamily="18" charset="0"/>
              <a:cs typeface="Times New Roman" pitchFamily="18" charset="0"/>
            </a:endParaRPr>
          </a:p>
          <a:p>
            <a:pPr indent="465138" algn="ctr"/>
            <a:r>
              <a:rPr lang="en-US" sz="3200" b="1" smtClean="0">
                <a:latin typeface="Times New Roman" pitchFamily="18" charset="0"/>
                <a:cs typeface="Times New Roman" pitchFamily="18" charset="0"/>
              </a:rPr>
              <a:t>                            (Là gì ?)</a:t>
            </a:r>
          </a:p>
          <a:p>
            <a:pPr indent="465138" algn="ctr"/>
            <a:r>
              <a:rPr lang="en-US" sz="3200" b="1" smtClean="0">
                <a:latin typeface="Times New Roman" pitchFamily="18" charset="0"/>
                <a:cs typeface="Times New Roman" pitchFamily="18" charset="0"/>
              </a:rPr>
              <a:t>                            Trần Liên Nguyễn</a:t>
            </a:r>
          </a:p>
        </p:txBody>
      </p:sp>
      <p:sp>
        <p:nvSpPr>
          <p:cNvPr id="7" name="Cloud Callout 6"/>
          <p:cNvSpPr/>
          <p:nvPr/>
        </p:nvSpPr>
        <p:spPr>
          <a:xfrm>
            <a:off x="6705600" y="4038600"/>
            <a:ext cx="2209800" cy="14478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Times New Roman" pitchFamily="18" charset="0"/>
                <a:cs typeface="Times New Roman" pitchFamily="18" charset="0"/>
              </a:rPr>
              <a:t>Giọt mưa</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428172" y="1923138"/>
            <a:ext cx="8229600" cy="3046988"/>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96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Ai thông</a:t>
            </a:r>
          </a:p>
          <a:p>
            <a:pPr algn="ctr"/>
            <a:r>
              <a:rPr lang="en-US" sz="9600" b="1" cap="all" spc="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Minh hơn ?</a:t>
            </a:r>
            <a:endParaRPr lang="en-US" sz="9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gtEl>
                                        <p:attrNameLst>
                                          <p:attrName>ppt_x</p:attrName>
                                          <p:attrName>ppt_y</p:attrName>
                                        </p:attrNameLst>
                                      </p:cBhvr>
                                    </p:animMotion>
                                    <p:animRot by="1500000">
                                      <p:cBhvr>
                                        <p:cTn id="7" dur="125" fill="hold">
                                          <p:stCondLst>
                                            <p:cond delay="0"/>
                                          </p:stCondLst>
                                        </p:cTn>
                                        <p:tgtEl>
                                          <p:spTgt spid="3"/>
                                        </p:tgtEl>
                                        <p:attrNameLst>
                                          <p:attrName>r</p:attrName>
                                        </p:attrNameLst>
                                      </p:cBhvr>
                                    </p:animRot>
                                    <p:animRot by="-1500000">
                                      <p:cBhvr>
                                        <p:cTn id="8" dur="125" fill="hold">
                                          <p:stCondLst>
                                            <p:cond delay="125"/>
                                          </p:stCondLst>
                                        </p:cTn>
                                        <p:tgtEl>
                                          <p:spTgt spid="3"/>
                                        </p:tgtEl>
                                        <p:attrNameLst>
                                          <p:attrName>r</p:attrName>
                                        </p:attrNameLst>
                                      </p:cBhvr>
                                    </p:animRot>
                                    <p:animRot by="-1500000">
                                      <p:cBhvr>
                                        <p:cTn id="9" dur="125" fill="hold">
                                          <p:stCondLst>
                                            <p:cond delay="250"/>
                                          </p:stCondLst>
                                        </p:cTn>
                                        <p:tgtEl>
                                          <p:spTgt spid="3"/>
                                        </p:tgtEl>
                                        <p:attrNameLst>
                                          <p:attrName>r</p:attrName>
                                        </p:attrNameLst>
                                      </p:cBhvr>
                                    </p:animRot>
                                    <p:animRot by="1500000">
                                      <p:cBhvr>
                                        <p:cTn id="10" dur="125" fill="hold">
                                          <p:stCondLst>
                                            <p:cond delay="375"/>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2554545"/>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1</a:t>
            </a:r>
            <a:r>
              <a:rPr lang="en-US" sz="3200" b="1" smtClean="0">
                <a:solidFill>
                  <a:srgbClr val="FF0000"/>
                </a:solidFill>
                <a:latin typeface="Times New Roman" pitchFamily="18" charset="0"/>
                <a:cs typeface="Times New Roman" pitchFamily="18" charset="0"/>
              </a:rPr>
              <a:t>: Từ nào viết đúng chính tả?</a:t>
            </a:r>
          </a:p>
          <a:p>
            <a:r>
              <a:rPr lang="en-US" sz="3200" b="1" smtClean="0">
                <a:solidFill>
                  <a:srgbClr val="FF0000"/>
                </a:solidFill>
                <a:latin typeface="Times New Roman" pitchFamily="18" charset="0"/>
                <a:cs typeface="Times New Roman" pitchFamily="18" charset="0"/>
              </a:rPr>
              <a:t> </a:t>
            </a:r>
          </a:p>
          <a:p>
            <a:pPr marL="514350" indent="-514350">
              <a:buAutoNum type="alphaLcPeriod"/>
            </a:pPr>
            <a:r>
              <a:rPr lang="en-US" sz="3200" b="1" smtClean="0">
                <a:latin typeface="Times New Roman" pitchFamily="18" charset="0"/>
                <a:cs typeface="Times New Roman" pitchFamily="18" charset="0"/>
              </a:rPr>
              <a:t>Rễ cây</a:t>
            </a:r>
          </a:p>
          <a:p>
            <a:pPr marL="514350" indent="-514350">
              <a:buAutoNum type="alphaLcPeriod"/>
            </a:pPr>
            <a:r>
              <a:rPr lang="en-US" sz="3200" b="1" smtClean="0">
                <a:latin typeface="Times New Roman" pitchFamily="18" charset="0"/>
                <a:cs typeface="Times New Roman" pitchFamily="18" charset="0"/>
              </a:rPr>
              <a:t>Dễ cây</a:t>
            </a:r>
          </a:p>
          <a:p>
            <a:pPr marL="514350" indent="-514350">
              <a:buAutoNum type="alphaLcPeriod"/>
            </a:pPr>
            <a:r>
              <a:rPr lang="en-US" sz="3200" b="1" smtClean="0">
                <a:latin typeface="Times New Roman" pitchFamily="18" charset="0"/>
                <a:cs typeface="Times New Roman" pitchFamily="18" charset="0"/>
              </a:rPr>
              <a:t>Rể cây</a:t>
            </a:r>
            <a:endParaRPr lang="en-US" sz="3200" b="1">
              <a:latin typeface="Times New Roman" pitchFamily="18" charset="0"/>
              <a:cs typeface="Times New Roman" pitchFamily="18" charset="0"/>
            </a:endParaRPr>
          </a:p>
        </p:txBody>
      </p:sp>
      <p:sp>
        <p:nvSpPr>
          <p:cNvPr id="5" name="Oval 4"/>
          <p:cNvSpPr/>
          <p:nvPr/>
        </p:nvSpPr>
        <p:spPr>
          <a:xfrm>
            <a:off x="381000" y="15240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1"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304698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2</a:t>
            </a:r>
            <a:r>
              <a:rPr lang="en-US" sz="3200" b="1" smtClean="0">
                <a:solidFill>
                  <a:srgbClr val="FF0000"/>
                </a:solidFill>
                <a:latin typeface="Times New Roman" pitchFamily="18" charset="0"/>
                <a:cs typeface="Times New Roman" pitchFamily="18" charset="0"/>
              </a:rPr>
              <a:t>: Điền “gi” vào từ nào sau đây?</a:t>
            </a:r>
          </a:p>
          <a:p>
            <a:endParaRPr lang="en-US" sz="3200" b="1" smtClean="0">
              <a:solidFill>
                <a:srgbClr val="FF0000"/>
              </a:solidFill>
              <a:latin typeface="Times New Roman" pitchFamily="18" charset="0"/>
              <a:cs typeface="Times New Roman" pitchFamily="18" charset="0"/>
            </a:endParaRPr>
          </a:p>
          <a:p>
            <a:pPr marL="514350" indent="-514350">
              <a:buAutoNum type="alphaLcPeriod"/>
            </a:pPr>
            <a:r>
              <a:rPr lang="en-US" sz="3200" b="1" smtClean="0">
                <a:latin typeface="Times New Roman" pitchFamily="18" charset="0"/>
                <a:cs typeface="Times New Roman" pitchFamily="18" charset="0"/>
              </a:rPr>
              <a:t>…áng hình</a:t>
            </a:r>
          </a:p>
          <a:p>
            <a:pPr marL="514350" indent="-514350">
              <a:buAutoNum type="alphaLcPeriod"/>
            </a:pPr>
            <a:r>
              <a:rPr lang="en-US" sz="3200" b="1" smtClean="0">
                <a:latin typeface="Times New Roman" pitchFamily="18" charset="0"/>
                <a:cs typeface="Times New Roman" pitchFamily="18" charset="0"/>
              </a:rPr>
              <a:t>…ừng xanh</a:t>
            </a:r>
          </a:p>
          <a:p>
            <a:pPr marL="514350" indent="-514350">
              <a:buAutoNum type="alphaLcPeriod"/>
            </a:pPr>
            <a:r>
              <a:rPr lang="en-US" sz="3200" b="1" smtClean="0">
                <a:latin typeface="Times New Roman" pitchFamily="18" charset="0"/>
                <a:cs typeface="Times New Roman" pitchFamily="18" charset="0"/>
              </a:rPr>
              <a:t>…a đình</a:t>
            </a:r>
            <a:endParaRPr lang="en-US" sz="3200" b="1">
              <a:latin typeface="Times New Roman" pitchFamily="18" charset="0"/>
              <a:cs typeface="Times New Roman" pitchFamily="18" charset="0"/>
            </a:endParaRPr>
          </a:p>
        </p:txBody>
      </p:sp>
      <p:sp>
        <p:nvSpPr>
          <p:cNvPr id="5" name="Oval 4"/>
          <p:cNvSpPr/>
          <p:nvPr/>
        </p:nvSpPr>
        <p:spPr>
          <a:xfrm>
            <a:off x="381000" y="29718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5410200" y="-152400"/>
            <a:ext cx="3733800" cy="2514600"/>
          </a:xfrm>
          <a:prstGeom prst="rect">
            <a:avLst/>
          </a:prstGeom>
          <a:noFill/>
        </p:spPr>
      </p:pic>
      <p:sp>
        <p:nvSpPr>
          <p:cNvPr id="4" name="TextBox 3"/>
          <p:cNvSpPr txBox="1"/>
          <p:nvPr/>
        </p:nvSpPr>
        <p:spPr>
          <a:xfrm>
            <a:off x="0" y="838200"/>
            <a:ext cx="6781800" cy="501675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3</a:t>
            </a:r>
            <a:r>
              <a:rPr lang="en-US" sz="3200" b="1" smtClean="0">
                <a:solidFill>
                  <a:srgbClr val="FF0000"/>
                </a:solidFill>
                <a:latin typeface="Times New Roman" pitchFamily="18" charset="0"/>
                <a:cs typeface="Times New Roman" pitchFamily="18" charset="0"/>
              </a:rPr>
              <a:t>: Giải câu đố sau đây:</a:t>
            </a:r>
          </a:p>
          <a:p>
            <a:endParaRPr lang="en-US" sz="3200" b="1" smtClean="0">
              <a:solidFill>
                <a:srgbClr val="FF0000"/>
              </a:solidFill>
              <a:latin typeface="Times New Roman" pitchFamily="18" charset="0"/>
              <a:cs typeface="Times New Roman" pitchFamily="18" charset="0"/>
            </a:endParaRPr>
          </a:p>
          <a:p>
            <a:pPr algn="ctr"/>
            <a:r>
              <a:rPr lang="en-US" sz="3200" b="1" smtClean="0">
                <a:solidFill>
                  <a:srgbClr val="FF0000"/>
                </a:solidFill>
                <a:latin typeface="Times New Roman" pitchFamily="18" charset="0"/>
                <a:cs typeface="Times New Roman" pitchFamily="18" charset="0"/>
              </a:rPr>
              <a:t>Dáng hình không thấy</a:t>
            </a:r>
          </a:p>
          <a:p>
            <a:pPr algn="ctr"/>
            <a:r>
              <a:rPr lang="en-US" sz="3200" b="1" smtClean="0">
                <a:solidFill>
                  <a:srgbClr val="FF0000"/>
                </a:solidFill>
                <a:latin typeface="Times New Roman" pitchFamily="18" charset="0"/>
                <a:cs typeface="Times New Roman" pitchFamily="18" charset="0"/>
              </a:rPr>
              <a:t>Chỉ nghe xào xạc vo ve trên cành</a:t>
            </a:r>
          </a:p>
          <a:p>
            <a:pPr algn="ctr"/>
            <a:r>
              <a:rPr lang="en-US" sz="3200" b="1" smtClean="0">
                <a:solidFill>
                  <a:srgbClr val="FF0000"/>
                </a:solidFill>
                <a:latin typeface="Times New Roman" pitchFamily="18" charset="0"/>
                <a:cs typeface="Times New Roman" pitchFamily="18" charset="0"/>
              </a:rPr>
              <a:t>Vừa ào ào giữa rừng xanh</a:t>
            </a:r>
          </a:p>
          <a:p>
            <a:pPr algn="ctr"/>
            <a:r>
              <a:rPr lang="en-US" sz="3200" b="1" smtClean="0">
                <a:solidFill>
                  <a:srgbClr val="FF0000"/>
                </a:solidFill>
                <a:latin typeface="Times New Roman" pitchFamily="18" charset="0"/>
                <a:cs typeface="Times New Roman" pitchFamily="18" charset="0"/>
              </a:rPr>
              <a:t>Đã về bên cửa rung màng leng keng</a:t>
            </a:r>
          </a:p>
          <a:p>
            <a:pPr algn="ctr"/>
            <a:endParaRPr lang="en-US" sz="3200" b="1" smtClean="0">
              <a:latin typeface="Times New Roman" pitchFamily="18" charset="0"/>
              <a:cs typeface="Times New Roman" pitchFamily="18" charset="0"/>
            </a:endParaRPr>
          </a:p>
          <a:p>
            <a:pPr marL="514350" indent="-49213">
              <a:buAutoNum type="alphaLcPeriod"/>
            </a:pPr>
            <a:r>
              <a:rPr lang="en-US" sz="3200" b="1" smtClean="0">
                <a:latin typeface="Times New Roman" pitchFamily="18" charset="0"/>
                <a:cs typeface="Times New Roman" pitchFamily="18" charset="0"/>
              </a:rPr>
              <a:t>  Mưa</a:t>
            </a:r>
          </a:p>
          <a:p>
            <a:pPr marL="514350" indent="-49213">
              <a:buAutoNum type="alphaLcPeriod"/>
            </a:pPr>
            <a:r>
              <a:rPr lang="en-US" sz="3200" b="1" smtClean="0">
                <a:latin typeface="Times New Roman" pitchFamily="18" charset="0"/>
                <a:cs typeface="Times New Roman" pitchFamily="18" charset="0"/>
              </a:rPr>
              <a:t> Gió</a:t>
            </a:r>
          </a:p>
          <a:p>
            <a:pPr marL="514350" indent="-49213">
              <a:buAutoNum type="alphaLcPeriod"/>
            </a:pPr>
            <a:r>
              <a:rPr lang="en-US" sz="3200" b="1" smtClean="0">
                <a:latin typeface="Times New Roman" pitchFamily="18" charset="0"/>
                <a:cs typeface="Times New Roman" pitchFamily="18" charset="0"/>
              </a:rPr>
              <a:t>  Sấm  </a:t>
            </a:r>
          </a:p>
        </p:txBody>
      </p:sp>
      <p:pic>
        <p:nvPicPr>
          <p:cNvPr id="7" name="Picture 8" descr="b36"/>
          <p:cNvPicPr>
            <a:picLocks noChangeAspect="1" noChangeArrowheads="1" noCrop="1"/>
          </p:cNvPicPr>
          <p:nvPr/>
        </p:nvPicPr>
        <p:blipFill>
          <a:blip r:embed="rId3" cstate="print"/>
          <a:srcRect/>
          <a:stretch>
            <a:fillRect/>
          </a:stretch>
        </p:blipFill>
        <p:spPr bwMode="auto">
          <a:xfrm>
            <a:off x="4495800" y="48006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2057400" y="4648200"/>
            <a:ext cx="2009775" cy="2428875"/>
          </a:xfrm>
          <a:prstGeom prst="rect">
            <a:avLst/>
          </a:prstGeom>
          <a:noFill/>
        </p:spPr>
      </p:pic>
      <p:sp>
        <p:nvSpPr>
          <p:cNvPr id="10" name="Oval 9"/>
          <p:cNvSpPr/>
          <p:nvPr/>
        </p:nvSpPr>
        <p:spPr>
          <a:xfrm>
            <a:off x="457200" y="48006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animEffect transition="in" filter="blinds(horizontal)">
                                      <p:cBhvr>
                                        <p:cTn id="21" dur="500"/>
                                        <p:tgtEl>
                                          <p:spTgt spid="4">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4">
                                            <p:txEl>
                                              <p:pRg st="8" end="8"/>
                                            </p:txEl>
                                          </p:spTgt>
                                        </p:tgtEl>
                                        <p:attrNameLst>
                                          <p:attrName>style.visibility</p:attrName>
                                        </p:attrNameLst>
                                      </p:cBhvr>
                                      <p:to>
                                        <p:strVal val="visible"/>
                                      </p:to>
                                    </p:set>
                                    <p:animEffect transition="in" filter="blinds(horizontal)">
                                      <p:cBhvr>
                                        <p:cTn id="24" dur="500"/>
                                        <p:tgtEl>
                                          <p:spTgt spid="4">
                                            <p:txEl>
                                              <p:pRg st="8" end="8"/>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animEffect transition="in" filter="blinds(horizontal)">
                                      <p:cBhvr>
                                        <p:cTn id="27" dur="500"/>
                                        <p:tgtEl>
                                          <p:spTgt spid="4">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pic>
        <p:nvPicPr>
          <p:cNvPr id="35842" name="Picture 2" descr="D:\POWER POINT ẢNH NỀN\f_thank252Dyom_2c90f75.gif"/>
          <p:cNvPicPr>
            <a:picLocks noChangeAspect="1" noChangeArrowheads="1" noCrop="1"/>
          </p:cNvPicPr>
          <p:nvPr/>
        </p:nvPicPr>
        <p:blipFill>
          <a:blip r:embed="rId3" cstate="print"/>
          <a:srcRect/>
          <a:stretch>
            <a:fillRect/>
          </a:stretch>
        </p:blipFill>
        <p:spPr bwMode="auto">
          <a:xfrm>
            <a:off x="1534884" y="1371600"/>
            <a:ext cx="5943599" cy="3762375"/>
          </a:xfrm>
          <a:prstGeom prst="rect">
            <a:avLst/>
          </a:prstGeom>
          <a:noFill/>
        </p:spPr>
      </p:pic>
      <p:sp>
        <p:nvSpPr>
          <p:cNvPr id="5" name="Rectangle 4"/>
          <p:cNvSpPr/>
          <p:nvPr/>
        </p:nvSpPr>
        <p:spPr>
          <a:xfrm>
            <a:off x="1066800" y="5103674"/>
            <a:ext cx="7022756" cy="1754326"/>
          </a:xfrm>
          <a:prstGeom prst="rect">
            <a:avLst/>
          </a:prstGeom>
          <a:noFill/>
        </p:spPr>
        <p:txBody>
          <a:bodyPr wrap="none" lIns="91440" tIns="45720" rIns="91440" bIns="45720">
            <a:spAutoFit/>
          </a:bodyPr>
          <a:lstStyle/>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Chúc các em </a:t>
            </a:r>
          </a:p>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chăm ngoan, học giỏi</a:t>
            </a:r>
            <a:endParaRPr lang="en-US" sz="5400" b="1" cap="none" spc="30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001643"/>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endParaRPr lang="en-US" sz="3200" b="1" dirty="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r>
              <a:rPr lang="en-US" sz="3200" b="1" u="sng" dirty="0" err="1" smtClean="0">
                <a:solidFill>
                  <a:srgbClr val="FF0000"/>
                </a:solidFill>
                <a:latin typeface="Times New Roman" pitchFamily="18" charset="0"/>
                <a:cs typeface="Times New Roman" pitchFamily="18" charset="0"/>
              </a:rPr>
              <a:t>Kiểm</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tra</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bài</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cũ</a:t>
            </a:r>
            <a:r>
              <a:rPr lang="en-US" sz="3200" b="1" dirty="0" smtClean="0">
                <a:solidFill>
                  <a:srgbClr val="FF0000"/>
                </a:solidFill>
                <a:latin typeface="Times New Roman" pitchFamily="18" charset="0"/>
                <a:cs typeface="Times New Roman" pitchFamily="18" charset="0"/>
              </a:rPr>
              <a:t>:</a:t>
            </a:r>
          </a:p>
          <a:p>
            <a:pPr algn="ctr"/>
            <a:endParaRPr lang="en-US" sz="3200" b="1" dirty="0" smtClean="0">
              <a:solidFill>
                <a:srgbClr val="FF0000"/>
              </a:solidFill>
              <a:latin typeface="Times New Roman" pitchFamily="18" charset="0"/>
              <a:cs typeface="Times New Roman" pitchFamily="18" charset="0"/>
            </a:endParaRPr>
          </a:p>
          <a:p>
            <a:pPr algn="ctr"/>
            <a:endParaRPr lang="en-US" sz="3200" b="1" dirty="0">
              <a:solidFill>
                <a:srgbClr val="FF0000"/>
              </a:solidFill>
              <a:latin typeface="Times New Roman" pitchFamily="18" charset="0"/>
              <a:cs typeface="Times New Roman" pitchFamily="18" charset="0"/>
            </a:endParaRPr>
          </a:p>
          <a:p>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bạc</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ph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đoàn</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a:t>
            </a:r>
            <a:r>
              <a:rPr lang="en-US" sz="3200" b="1" dirty="0" err="1" smtClean="0">
                <a:solidFill>
                  <a:srgbClr val="FF0000"/>
                </a:solidFill>
                <a:latin typeface="Times New Roman" pitchFamily="18" charset="0"/>
                <a:cs typeface="Times New Roman" pitchFamily="18" charset="0"/>
              </a:rPr>
              <a:t>ết</a:t>
            </a:r>
            <a:endParaRPr lang="en-US" sz="3200" b="1" dirty="0" smtClean="0">
              <a:solidFill>
                <a:srgbClr val="FF0000"/>
              </a:solidFill>
              <a:latin typeface="Times New Roman" pitchFamily="18" charset="0"/>
              <a:cs typeface="Times New Roman" pitchFamily="18" charset="0"/>
            </a:endParaRPr>
          </a:p>
          <a:p>
            <a:r>
              <a:rPr lang="en-US" sz="3200" b="1" dirty="0" smtClean="0">
                <a:solidFill>
                  <a:srgbClr val="FF0000"/>
                </a:solidFill>
                <a:latin typeface="Times New Roman" pitchFamily="18" charset="0"/>
                <a:cs typeface="Times New Roman" pitchFamily="18" charset="0"/>
              </a:rPr>
              <a:t> </a:t>
            </a:r>
            <a:endParaRPr lang="en-US" sz="3200" b="1" dirty="0">
              <a:solidFill>
                <a:srgbClr val="FF0000"/>
              </a:solidFill>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chênh</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ch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a:t>
            </a:r>
            <a:r>
              <a:rPr lang="en-US" sz="3200" b="1" dirty="0" err="1">
                <a:solidFill>
                  <a:srgbClr val="FF0000"/>
                </a:solidFill>
                <a:latin typeface="Times New Roman" pitchFamily="18" charset="0"/>
                <a:cs typeface="Times New Roman" pitchFamily="18" charset="0"/>
              </a:rPr>
              <a:t>ệt</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mỏi</a:t>
            </a:r>
            <a:endParaRPr lang="en-US" sz="3200" b="1" dirty="0" smtClean="0">
              <a:latin typeface="Times New Roman" pitchFamily="18" charset="0"/>
              <a:cs typeface="Times New Roman" pitchFamily="18" charset="0"/>
            </a:endParaRPr>
          </a:p>
          <a:p>
            <a:pPr>
              <a:buFontTx/>
              <a:buChar char="-"/>
            </a:pPr>
            <a:endParaRPr lang="en-US" sz="3200" b="1" dirty="0" smtClean="0">
              <a:latin typeface="Times New Roman" pitchFamily="18" charset="0"/>
              <a:cs typeface="Times New Roman" pitchFamily="18" charset="0"/>
            </a:endParaRPr>
          </a:p>
          <a:p>
            <a:pPr algn="ct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blinds(horizontal)">
                                      <p:cBhvr>
                                        <p:cTn id="7" dur="500"/>
                                        <p:tgtEl>
                                          <p:spTgt spid="5">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9" end="9"/>
                                            </p:txEl>
                                          </p:spTgt>
                                        </p:tgtEl>
                                        <p:attrNameLst>
                                          <p:attrName>style.visibility</p:attrName>
                                        </p:attrNameLst>
                                      </p:cBhvr>
                                      <p:to>
                                        <p:strVal val="visible"/>
                                      </p:to>
                                    </p:set>
                                    <p:animEffect transition="in" filter="blinds(horizontal)">
                                      <p:cBhvr>
                                        <p:cTn id="1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1"/>
            <a:ext cx="8763000" cy="1977464"/>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 </a:t>
            </a:r>
            <a:endParaRPr lang="en-US" sz="2800" b="1" dirty="0">
              <a:latin typeface="Times New Roman" pitchFamily="18" charset="0"/>
              <a:cs typeface="Times New Roman" pitchFamily="18" charset="0"/>
            </a:endParaRPr>
          </a:p>
          <a:p>
            <a:pPr algn="ct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dirty="0" smtClean="0">
                <a:latin typeface="Times New Roman" pitchFamily="18" charset="0"/>
                <a:cs typeface="Times New Roman" pitchFamily="18" charset="0"/>
              </a:rPr>
              <a:t>:</a:t>
            </a:r>
          </a:p>
          <a:p>
            <a:pPr algn="ctr"/>
            <a:r>
              <a:rPr lang="en-US" sz="2800" b="1" dirty="0" err="1" smtClean="0">
                <a:solidFill>
                  <a:srgbClr val="FF0000"/>
                </a:solidFill>
                <a:latin typeface="Times New Roman" pitchFamily="18" charset="0"/>
                <a:cs typeface="Times New Roman" pitchFamily="18" charset="0"/>
              </a:rPr>
              <a:t>Bác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sĩ</a:t>
            </a:r>
            <a:r>
              <a:rPr lang="en-US" sz="2800" b="1" dirty="0" smtClean="0">
                <a:solidFill>
                  <a:srgbClr val="FF0000"/>
                </a:solidFill>
                <a:latin typeface="Times New Roman" pitchFamily="18" charset="0"/>
                <a:cs typeface="Times New Roman" pitchFamily="18" charset="0"/>
              </a:rPr>
              <a:t> Y-</a:t>
            </a:r>
            <a:r>
              <a:rPr lang="en-US" sz="2800" b="1" dirty="0" err="1" smtClean="0">
                <a:solidFill>
                  <a:srgbClr val="FF0000"/>
                </a:solidFill>
                <a:latin typeface="Times New Roman" pitchFamily="18" charset="0"/>
                <a:cs typeface="Times New Roman" pitchFamily="18" charset="0"/>
              </a:rPr>
              <a:t>éc</a:t>
            </a:r>
            <a:r>
              <a:rPr lang="en-US" sz="2800" b="1" dirty="0" smtClean="0">
                <a:solidFill>
                  <a:srgbClr val="FF0000"/>
                </a:solidFill>
                <a:latin typeface="Times New Roman" pitchFamily="18" charset="0"/>
                <a:cs typeface="Times New Roman" pitchFamily="18" charset="0"/>
              </a:rPr>
              <a:t>-</a:t>
            </a:r>
            <a:r>
              <a:rPr lang="en-US" sz="2800" b="1" dirty="0" err="1" smtClean="0">
                <a:solidFill>
                  <a:srgbClr val="FF0000"/>
                </a:solidFill>
                <a:latin typeface="Times New Roman" pitchFamily="18" charset="0"/>
                <a:cs typeface="Times New Roman" pitchFamily="18" charset="0"/>
              </a:rPr>
              <a:t>xanh</a:t>
            </a:r>
            <a:endParaRPr lang="en-US" sz="28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Tìm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hiểu</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viết</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u="sng" dirty="0" smtClean="0">
                <a:latin typeface="Times New Roman" pitchFamily="18" charset="0"/>
                <a:cs typeface="Times New Roman" pitchFamily="18" charset="0"/>
              </a:rPr>
              <a:t>:</a:t>
            </a:r>
          </a:p>
        </p:txBody>
      </p:sp>
      <p:sp>
        <p:nvSpPr>
          <p:cNvPr id="4" name="Rectangle 3"/>
          <p:cNvSpPr/>
          <p:nvPr/>
        </p:nvSpPr>
        <p:spPr>
          <a:xfrm>
            <a:off x="228600" y="2286000"/>
            <a:ext cx="8686800" cy="31242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2800" b="1">
              <a:solidFill>
                <a:schemeClr val="tx1"/>
              </a:solidFill>
              <a:latin typeface="Times New Roman" pitchFamily="18" charset="0"/>
              <a:cs typeface="Times New Roman" pitchFamily="18" charset="0"/>
            </a:endParaRPr>
          </a:p>
        </p:txBody>
      </p:sp>
      <p:sp>
        <p:nvSpPr>
          <p:cNvPr id="6" name="TextBox 5"/>
          <p:cNvSpPr txBox="1"/>
          <p:nvPr/>
        </p:nvSpPr>
        <p:spPr>
          <a:xfrm>
            <a:off x="0" y="5562600"/>
            <a:ext cx="9144000" cy="954107"/>
          </a:xfrm>
          <a:prstGeom prst="rect">
            <a:avLst/>
          </a:prstGeom>
          <a:noFill/>
        </p:spPr>
        <p:txBody>
          <a:bodyPr wrap="square" rtlCol="0">
            <a:spAutoFit/>
          </a:bodyPr>
          <a:lstStyle/>
          <a:p>
            <a:pPr lvl="0"/>
            <a:r>
              <a:rPr lang="en-US" sz="2800" b="1" smtClean="0">
                <a:latin typeface="Times New Roman" pitchFamily="18" charset="0"/>
                <a:cs typeface="Times New Roman" pitchFamily="18" charset="0"/>
              </a:rPr>
              <a:t>     </a:t>
            </a:r>
            <a:r>
              <a:rPr lang="en-US" sz="2800" b="1" smtClean="0">
                <a:latin typeface="Times New Roman" pitchFamily="18" charset="0"/>
                <a:cs typeface="Times New Roman" pitchFamily="18" charset="0"/>
                <a:sym typeface="Wingdings"/>
              </a:rPr>
              <a:t> </a:t>
            </a:r>
            <a:r>
              <a:rPr lang="en-US" sz="2800" b="1" smtClean="0">
                <a:latin typeface="Times New Roman" pitchFamily="18" charset="0"/>
                <a:cs typeface="Times New Roman" pitchFamily="18" charset="0"/>
              </a:rPr>
              <a:t>Vì sao bác sĩ Y-éc-xanh là người Pháp nhưng lại ở Nha Trang ?</a:t>
            </a:r>
          </a:p>
        </p:txBody>
      </p:sp>
      <p:cxnSp>
        <p:nvCxnSpPr>
          <p:cNvPr id="8" name="Straight Connector 7"/>
          <p:cNvCxnSpPr/>
          <p:nvPr/>
        </p:nvCxnSpPr>
        <p:spPr>
          <a:xfrm>
            <a:off x="4572000" y="2757714"/>
            <a:ext cx="4267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a:off x="304800" y="3171372"/>
            <a:ext cx="8534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3" name="Straight Connector 12"/>
          <p:cNvCxnSpPr/>
          <p:nvPr/>
        </p:nvCxnSpPr>
        <p:spPr>
          <a:xfrm>
            <a:off x="381000" y="3595914"/>
            <a:ext cx="8458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a:off x="381000" y="4020456"/>
            <a:ext cx="7696200" cy="0"/>
          </a:xfrm>
          <a:prstGeom prst="line">
            <a:avLst/>
          </a:prstGeom>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linds(horizontal)">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blinds(horizontal)">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par>
                                <p:cTn id="28" presetID="3" presetClass="entr" presetSubtype="1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par>
                                <p:cTn id="31" presetID="3" presetClass="entr" presetSubtype="1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par>
                                <p:cTn id="34" presetID="3" presetClass="entr" presetSubtype="1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linds(horizontal)">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923877"/>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20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endParaRPr lang="en-US" sz="1200" b="1" dirty="0" smtClean="0">
              <a:latin typeface="Times New Roman" pitchFamily="18" charset="0"/>
              <a:cs typeface="Times New Roman" pitchFamily="18" charset="0"/>
            </a:endParaRPr>
          </a:p>
          <a:p>
            <a:endParaRPr lang="en-US" sz="3200" b="1" dirty="0" smtClean="0">
              <a:latin typeface="Times New Roman" pitchFamily="18" charset="0"/>
              <a:cs typeface="Times New Roman" pitchFamily="18" charset="0"/>
            </a:endParaRPr>
          </a:p>
        </p:txBody>
      </p:sp>
      <p:sp>
        <p:nvSpPr>
          <p:cNvPr id="20" name="Rectangle 19"/>
          <p:cNvSpPr/>
          <p:nvPr/>
        </p:nvSpPr>
        <p:spPr>
          <a:xfrm>
            <a:off x="210462" y="2648856"/>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3200" b="1">
              <a:solidFill>
                <a:schemeClr val="tx1"/>
              </a:solidFill>
              <a:latin typeface="Times New Roman" pitchFamily="18" charset="0"/>
              <a:cs typeface="Times New Roman" pitchFamily="18" charset="0"/>
            </a:endParaRPr>
          </a:p>
        </p:txBody>
      </p:sp>
      <p:cxnSp>
        <p:nvCxnSpPr>
          <p:cNvPr id="9" name="Straight Connector 8"/>
          <p:cNvCxnSpPr/>
          <p:nvPr/>
        </p:nvCxnSpPr>
        <p:spPr>
          <a:xfrm>
            <a:off x="4953000" y="3733800"/>
            <a:ext cx="13716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1" name="Straight Connector 10"/>
          <p:cNvCxnSpPr/>
          <p:nvPr/>
        </p:nvCxnSpPr>
        <p:spPr>
          <a:xfrm>
            <a:off x="6324600" y="4735284"/>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3" name="Straight Connector 12"/>
          <p:cNvCxnSpPr/>
          <p:nvPr/>
        </p:nvCxnSpPr>
        <p:spPr>
          <a:xfrm>
            <a:off x="304800" y="3733800"/>
            <a:ext cx="10668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5" name="Straight Connector 14"/>
          <p:cNvCxnSpPr/>
          <p:nvPr/>
        </p:nvCxnSpPr>
        <p:spPr>
          <a:xfrm>
            <a:off x="8001000" y="3229428"/>
            <a:ext cx="685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a:off x="881742" y="5177970"/>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5" name="Straight Connector 24"/>
          <p:cNvCxnSpPr/>
          <p:nvPr/>
        </p:nvCxnSpPr>
        <p:spPr>
          <a:xfrm>
            <a:off x="3048000" y="4695372"/>
            <a:ext cx="20574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8" name="Straight Connector 27"/>
          <p:cNvCxnSpPr/>
          <p:nvPr/>
        </p:nvCxnSpPr>
        <p:spPr>
          <a:xfrm>
            <a:off x="6876144" y="5148942"/>
            <a:ext cx="1905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9" name="Straight Connector 28"/>
          <p:cNvCxnSpPr/>
          <p:nvPr/>
        </p:nvCxnSpPr>
        <p:spPr>
          <a:xfrm>
            <a:off x="983340" y="3200400"/>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2" name="Straight Connector 31"/>
          <p:cNvCxnSpPr/>
          <p:nvPr/>
        </p:nvCxnSpPr>
        <p:spPr>
          <a:xfrm>
            <a:off x="6034314" y="4191000"/>
            <a:ext cx="1143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4" name="Straight Connector 33"/>
          <p:cNvCxnSpPr/>
          <p:nvPr/>
        </p:nvCxnSpPr>
        <p:spPr>
          <a:xfrm>
            <a:off x="2772228" y="5152572"/>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5" name="Straight Connector 34"/>
          <p:cNvCxnSpPr/>
          <p:nvPr/>
        </p:nvCxnSpPr>
        <p:spPr>
          <a:xfrm flipV="1">
            <a:off x="5606142" y="5638800"/>
            <a:ext cx="642258" cy="18144"/>
          </a:xfrm>
          <a:prstGeom prst="line">
            <a:avLst/>
          </a:prstGeom>
        </p:spPr>
        <p:style>
          <a:lnRef idx="3">
            <a:schemeClr val="accent2"/>
          </a:lnRef>
          <a:fillRef idx="0">
            <a:schemeClr val="accent2"/>
          </a:fillRef>
          <a:effectRef idx="2">
            <a:schemeClr val="accent2"/>
          </a:effectRef>
          <a:fontRef idx="minor">
            <a:schemeClr val="tx1"/>
          </a:fontRef>
        </p:style>
      </p:cxnSp>
      <p:cxnSp>
        <p:nvCxnSpPr>
          <p:cNvPr id="40" name="Straight Connector 39"/>
          <p:cNvCxnSpPr/>
          <p:nvPr/>
        </p:nvCxnSpPr>
        <p:spPr>
          <a:xfrm>
            <a:off x="6506028" y="3733800"/>
            <a:ext cx="838200" cy="0"/>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blinds(horizontal)">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
                                            <p:bg/>
                                          </p:spTgt>
                                        </p:tgtEl>
                                        <p:attrNameLst>
                                          <p:attrName>style.visibility</p:attrName>
                                        </p:attrNameLst>
                                      </p:cBhvr>
                                      <p:to>
                                        <p:strVal val="visible"/>
                                      </p:to>
                                    </p:set>
                                    <p:animEffect transition="in" filter="blinds(horizontal)">
                                      <p:cBhvr>
                                        <p:cTn id="12" dur="500"/>
                                        <p:tgtEl>
                                          <p:spTgt spid="20">
                                            <p:bg/>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0">
                                            <p:txEl>
                                              <p:pRg st="0" end="0"/>
                                            </p:txEl>
                                          </p:spTgt>
                                        </p:tgtEl>
                                        <p:attrNameLst>
                                          <p:attrName>style.visibility</p:attrName>
                                        </p:attrNameLst>
                                      </p:cBhvr>
                                      <p:to>
                                        <p:strVal val="visible"/>
                                      </p:to>
                                    </p:set>
                                    <p:animEffect transition="in" filter="blinds(horizontal)">
                                      <p:cBhvr>
                                        <p:cTn id="15" dur="500"/>
                                        <p:tgtEl>
                                          <p:spTgt spid="2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amond(in)">
                                      <p:cBhvr>
                                        <p:cTn id="20" dur="500"/>
                                        <p:tgtEl>
                                          <p:spTgt spid="9"/>
                                        </p:tgtEl>
                                      </p:cBhvr>
                                    </p:animEffect>
                                  </p:childTnLst>
                                </p:cTn>
                              </p:par>
                              <p:par>
                                <p:cTn id="21" presetID="8" presetClass="entr" presetSubtype="16"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amond(in)">
                                      <p:cBhvr>
                                        <p:cTn id="23" dur="500"/>
                                        <p:tgtEl>
                                          <p:spTgt spid="11"/>
                                        </p:tgtEl>
                                      </p:cBhvr>
                                    </p:animEffect>
                                  </p:childTnLst>
                                </p:cTn>
                              </p:par>
                              <p:par>
                                <p:cTn id="24" presetID="8"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diamond(in)">
                                      <p:cBhvr>
                                        <p:cTn id="26" dur="500"/>
                                        <p:tgtEl>
                                          <p:spTgt spid="13"/>
                                        </p:tgtEl>
                                      </p:cBhvr>
                                    </p:animEffect>
                                  </p:childTnLst>
                                </p:cTn>
                              </p:par>
                              <p:par>
                                <p:cTn id="27" presetID="8" presetClass="entr" presetSubtype="16"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diamond(in)">
                                      <p:cBhvr>
                                        <p:cTn id="29" dur="500"/>
                                        <p:tgtEl>
                                          <p:spTgt spid="15"/>
                                        </p:tgtEl>
                                      </p:cBhvr>
                                    </p:animEffect>
                                  </p:childTnLst>
                                </p:cTn>
                              </p:par>
                              <p:par>
                                <p:cTn id="30" presetID="8" presetClass="entr" presetSubtype="16"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diamond(in)">
                                      <p:cBhvr>
                                        <p:cTn id="32" dur="500"/>
                                        <p:tgtEl>
                                          <p:spTgt spid="17"/>
                                        </p:tgtEl>
                                      </p:cBhvr>
                                    </p:animEffect>
                                  </p:childTnLst>
                                </p:cTn>
                              </p:par>
                              <p:par>
                                <p:cTn id="33" presetID="8" presetClass="entr" presetSubtype="16"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diamond(in)">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blinds(horizontal)">
                                      <p:cBhvr>
                                        <p:cTn id="40" dur="500"/>
                                        <p:tgtEl>
                                          <p:spTgt spid="28"/>
                                        </p:tgtEl>
                                      </p:cBhvr>
                                    </p:animEffect>
                                  </p:childTnLst>
                                </p:cTn>
                              </p:par>
                              <p:par>
                                <p:cTn id="41" presetID="3" presetClass="entr" presetSubtype="10"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blinds(horizontal)">
                                      <p:cBhvr>
                                        <p:cTn id="43" dur="500"/>
                                        <p:tgtEl>
                                          <p:spTgt spid="29"/>
                                        </p:tgtEl>
                                      </p:cBhvr>
                                    </p:animEffect>
                                  </p:childTnLst>
                                </p:cTn>
                              </p:par>
                              <p:par>
                                <p:cTn id="44" presetID="3" presetClass="entr" presetSubtype="10" fill="hold" nodeType="with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blinds(horizontal)">
                                      <p:cBhvr>
                                        <p:cTn id="46" dur="500"/>
                                        <p:tgtEl>
                                          <p:spTgt spid="32"/>
                                        </p:tgtEl>
                                      </p:cBhvr>
                                    </p:animEffect>
                                  </p:childTnLst>
                                </p:cTn>
                              </p:par>
                              <p:par>
                                <p:cTn id="47" presetID="3" presetClass="entr" presetSubtype="10" fill="hold" nodeType="with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blinds(horizontal)">
                                      <p:cBhvr>
                                        <p:cTn id="49" dur="500"/>
                                        <p:tgtEl>
                                          <p:spTgt spid="34"/>
                                        </p:tgtEl>
                                      </p:cBhvr>
                                    </p:animEffect>
                                  </p:childTnLst>
                                </p:cTn>
                              </p:par>
                              <p:par>
                                <p:cTn id="50" presetID="3" presetClass="entr" presetSubtype="10" fill="hold" nodeType="with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blinds(horizontal)">
                                      <p:cBhvr>
                                        <p:cTn id="52" dur="500"/>
                                        <p:tgtEl>
                                          <p:spTgt spid="35"/>
                                        </p:tgtEl>
                                      </p:cBhvr>
                                    </p:animEffect>
                                  </p:childTnLst>
                                </p:cTn>
                              </p:par>
                              <p:par>
                                <p:cTn id="53" presetID="3" presetClass="entr" presetSubtype="10" fill="hold" nodeType="withEffect">
                                  <p:stCondLst>
                                    <p:cond delay="0"/>
                                  </p:stCondLst>
                                  <p:childTnLst>
                                    <p:set>
                                      <p:cBhvr>
                                        <p:cTn id="54" dur="1" fill="hold">
                                          <p:stCondLst>
                                            <p:cond delay="0"/>
                                          </p:stCondLst>
                                        </p:cTn>
                                        <p:tgtEl>
                                          <p:spTgt spid="40"/>
                                        </p:tgtEl>
                                        <p:attrNameLst>
                                          <p:attrName>style.visibility</p:attrName>
                                        </p:attrNameLst>
                                      </p:cBhvr>
                                      <p:to>
                                        <p:strVal val="visible"/>
                                      </p:to>
                                    </p:set>
                                    <p:animEffect transition="in" filter="blinds(horizontal)">
                                      <p:cBhvr>
                                        <p:cTn id="5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670783"/>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endParaRPr lang="en-US" sz="3200" b="1"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a:t>
            </a:r>
            <a:r>
              <a:rPr lang="en-US" sz="3200" dirty="0" err="1" smtClean="0">
                <a:latin typeface="Times New Roman" pitchFamily="18" charset="0"/>
                <a:cs typeface="Times New Roman" pitchFamily="18" charset="0"/>
              </a:rPr>
              <a:t>ống</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a:t>
            </a:r>
            <a:r>
              <a:rPr lang="en-US" sz="3200" dirty="0" err="1" smtClean="0">
                <a:latin typeface="Times New Roman" pitchFamily="18" charset="0"/>
                <a:cs typeface="Times New Roman" pitchFamily="18" charset="0"/>
              </a:rPr>
              <a:t>ung</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a:t>
            </a:r>
            <a:r>
              <a:rPr lang="en-US" sz="3200" dirty="0" err="1" smtClean="0">
                <a:latin typeface="Times New Roman" pitchFamily="18" charset="0"/>
                <a:cs typeface="Times New Roman" pitchFamily="18" charset="0"/>
              </a:rPr>
              <a:t>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đất</a:t>
            </a:r>
            <a:r>
              <a:rPr lang="en-US" sz="3200" dirty="0" smtClean="0">
                <a:latin typeface="Times New Roman" pitchFamily="18" charset="0"/>
                <a:cs typeface="Times New Roman" pitchFamily="18" charset="0"/>
              </a:rPr>
              <a:t> </a:t>
            </a: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a:t>
            </a:r>
            <a:r>
              <a:rPr lang="en-US" sz="3200" b="1" dirty="0" err="1" smtClean="0">
                <a:solidFill>
                  <a:srgbClr val="FF0000"/>
                </a:solidFill>
                <a:latin typeface="Times New Roman" pitchFamily="18" charset="0"/>
                <a:cs typeface="Times New Roman" pitchFamily="18" charset="0"/>
              </a:rPr>
              <a:t>ương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yêu</a:t>
            </a:r>
            <a:endParaRPr lang="en-US" sz="3200" dirty="0" smtClean="0">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t>
            </a:r>
            <a:r>
              <a:rPr lang="en-US" sz="3200" b="1" dirty="0" err="1" smtClean="0">
                <a:solidFill>
                  <a:srgbClr val="FF0000"/>
                </a:solidFill>
                <a:latin typeface="Times New Roman" pitchFamily="18" charset="0"/>
                <a:cs typeface="Times New Roman" pitchFamily="18" charset="0"/>
              </a:rPr>
              <a:t>ổn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a:t>
            </a:r>
            <a:r>
              <a:rPr lang="en-US" sz="3200" b="1" dirty="0" err="1" smtClean="0">
                <a:solidFill>
                  <a:srgbClr val="FF0000"/>
                </a:solidFill>
                <a:latin typeface="Times New Roman" pitchFamily="18" charset="0"/>
                <a:cs typeface="Times New Roman" pitchFamily="18" charset="0"/>
              </a:rPr>
              <a:t>ận</a:t>
            </a:r>
            <a:endParaRPr lang="en-US" sz="3200" dirty="0" smtClean="0">
              <a:solidFill>
                <a:srgbClr val="FF0000"/>
              </a:solidFill>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a:t>
            </a:r>
            <a:r>
              <a:rPr lang="en-US" sz="3200" b="1" dirty="0" err="1" smtClean="0">
                <a:solidFill>
                  <a:srgbClr val="FF0000"/>
                </a:solidFill>
                <a:latin typeface="Times New Roman" pitchFamily="18" charset="0"/>
                <a:cs typeface="Times New Roman" pitchFamily="18" charset="0"/>
              </a:rPr>
              <a:t>ẫn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nhau</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a:t>
            </a:r>
            <a:r>
              <a:rPr lang="en-US" sz="3200" dirty="0" err="1" smtClean="0">
                <a:latin typeface="Times New Roman" pitchFamily="18" charset="0"/>
                <a:cs typeface="Times New Roman" pitchFamily="18" charset="0"/>
              </a:rPr>
              <a:t>ha</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dirty="0" err="1" smtClean="0">
                <a:latin typeface="Times New Roman" pitchFamily="18" charset="0"/>
                <a:cs typeface="Times New Roman" pitchFamily="18" charset="0"/>
              </a:rPr>
              <a:t>rang</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blinds(horizontal)">
                                      <p:cBhvr>
                                        <p:cTn id="7" dur="500"/>
                                        <p:tgtEl>
                                          <p:spTgt spid="5">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7" end="7"/>
                                            </p:txEl>
                                          </p:spTgt>
                                        </p:tgtEl>
                                        <p:attrNameLst>
                                          <p:attrName>style.visibility</p:attrName>
                                        </p:attrNameLst>
                                      </p:cBhvr>
                                      <p:to>
                                        <p:strVal val="visible"/>
                                      </p:to>
                                    </p:set>
                                    <p:animEffect transition="in" filter="blinds(horizontal)">
                                      <p:cBhvr>
                                        <p:cTn id="12" dur="500"/>
                                        <p:tgtEl>
                                          <p:spTgt spid="5">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animEffect transition="in" filter="blinds(horizontal)">
                                      <p:cBhvr>
                                        <p:cTn id="17" dur="500"/>
                                        <p:tgtEl>
                                          <p:spTgt spid="5">
                                            <p:txEl>
                                              <p:pRg st="8" end="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9" end="9"/>
                                            </p:txEl>
                                          </p:spTgt>
                                        </p:tgtEl>
                                        <p:attrNameLst>
                                          <p:attrName>style.visibility</p:attrName>
                                        </p:attrNameLst>
                                      </p:cBhvr>
                                      <p:to>
                                        <p:strVal val="visible"/>
                                      </p:to>
                                    </p:set>
                                    <p:animEffect transition="in" filter="blinds(horizontal)">
                                      <p:cBhvr>
                                        <p:cTn id="22" dur="500"/>
                                        <p:tgtEl>
                                          <p:spTgt spid="5">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blinds(horizontal)">
                                      <p:cBhvr>
                                        <p:cTn id="27" dur="500"/>
                                        <p:tgtEl>
                                          <p:spTgt spid="5">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11" end="11"/>
                                            </p:txEl>
                                          </p:spTgt>
                                        </p:tgtEl>
                                        <p:attrNameLst>
                                          <p:attrName>style.visibility</p:attrName>
                                        </p:attrNameLst>
                                      </p:cBhvr>
                                      <p:to>
                                        <p:strVal val="visible"/>
                                      </p:to>
                                    </p:set>
                                    <p:animEffect transition="in" filter="blinds(horizontal)">
                                      <p:cBhvr>
                                        <p:cTn id="32"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163226"/>
          </a:xfrm>
          <a:prstGeom prst="rect">
            <a:avLst/>
          </a:prstGeom>
          <a:noFill/>
        </p:spPr>
        <p:txBody>
          <a:bodyPr wrap="square" rtlCol="0">
            <a:spAutoFit/>
          </a:bodyPr>
          <a:lstStyle/>
          <a:p>
            <a:pPr algn="ctr"/>
            <a:r>
              <a:rPr lang="en-US" sz="3200" b="1" smtClean="0">
                <a:latin typeface="Times New Roman" pitchFamily="18" charset="0"/>
                <a:cs typeface="Times New Roman" pitchFamily="18" charset="0"/>
              </a:rPr>
              <a:t>Thứ ba ngày 22 tháng 4 năm 2014</a:t>
            </a:r>
            <a:endParaRPr lang="en-US" sz="3200" b="1">
              <a:latin typeface="Times New Roman" pitchFamily="18" charset="0"/>
              <a:cs typeface="Times New Roman" pitchFamily="18" charset="0"/>
            </a:endParaRPr>
          </a:p>
          <a:p>
            <a:pPr algn="ctr"/>
            <a:r>
              <a:rPr lang="en-US" sz="3200" b="1" u="sng" smtClean="0">
                <a:latin typeface="Times New Roman" pitchFamily="18" charset="0"/>
                <a:cs typeface="Times New Roman" pitchFamily="18" charset="0"/>
              </a:rPr>
              <a:t>Chính tả</a:t>
            </a:r>
            <a:r>
              <a:rPr lang="en-US" sz="3200" b="1" smtClean="0">
                <a:latin typeface="Times New Roman" pitchFamily="18" charset="0"/>
                <a:cs typeface="Times New Roman" pitchFamily="18" charset="0"/>
              </a:rPr>
              <a:t>:</a:t>
            </a:r>
          </a:p>
          <a:p>
            <a:pPr algn="ctr"/>
            <a:r>
              <a:rPr lang="en-US" sz="3200" b="1" smtClean="0">
                <a:solidFill>
                  <a:srgbClr val="FF0000"/>
                </a:solidFill>
                <a:latin typeface="Times New Roman" pitchFamily="18" charset="0"/>
                <a:cs typeface="Times New Roman" pitchFamily="18" charset="0"/>
              </a:rPr>
              <a:t>Bác sĩ Y-éc-xanh</a:t>
            </a:r>
          </a:p>
          <a:p>
            <a:pPr algn="just"/>
            <a:endParaRPr lang="en-US" sz="1050" b="1" smtClean="0">
              <a:solidFill>
                <a:srgbClr val="FF0000"/>
              </a:solidFill>
              <a:latin typeface="Times New Roman" pitchFamily="18" charset="0"/>
              <a:cs typeface="Times New Roman" pitchFamily="18" charset="0"/>
            </a:endParaRPr>
          </a:p>
          <a:p>
            <a:pPr algn="just"/>
            <a:r>
              <a:rPr lang="en-US" sz="3200" b="1" u="sng" smtClean="0">
                <a:latin typeface="Times New Roman" pitchFamily="18" charset="0"/>
                <a:cs typeface="Times New Roman" pitchFamily="18" charset="0"/>
              </a:rPr>
              <a:t>2. Hướng dẫn viết chính tả</a:t>
            </a:r>
            <a:r>
              <a:rPr lang="en-US" sz="3200" b="1" smtClean="0">
                <a:latin typeface="Times New Roman" pitchFamily="18" charset="0"/>
                <a:cs typeface="Times New Roman" pitchFamily="18" charset="0"/>
              </a:rPr>
              <a:t>:</a:t>
            </a:r>
          </a:p>
          <a:p>
            <a:pPr algn="just"/>
            <a:endParaRPr lang="en-US" sz="3200" b="1" smtClean="0">
              <a:latin typeface="Times New Roman" pitchFamily="18" charset="0"/>
              <a:cs typeface="Times New Roman" pitchFamily="18" charset="0"/>
            </a:endParaRPr>
          </a:p>
          <a:p>
            <a:pPr algn="just"/>
            <a:r>
              <a:rPr lang="en-US" sz="3200" b="1" smtClean="0">
                <a:latin typeface="Times New Roman" pitchFamily="18" charset="0"/>
                <a:cs typeface="Times New Roman" pitchFamily="18" charset="0"/>
              </a:rPr>
              <a:t>  - </a:t>
            </a:r>
            <a:r>
              <a:rPr lang="en-US" sz="3200" b="1" smtClean="0">
                <a:solidFill>
                  <a:srgbClr val="FF0000"/>
                </a:solidFill>
                <a:latin typeface="Times New Roman" pitchFamily="18" charset="0"/>
                <a:cs typeface="Times New Roman" pitchFamily="18" charset="0"/>
              </a:rPr>
              <a:t>T</a:t>
            </a:r>
            <a:r>
              <a:rPr lang="en-US" sz="3200" b="1" smtClean="0">
                <a:latin typeface="Times New Roman" pitchFamily="18" charset="0"/>
                <a:cs typeface="Times New Roman" pitchFamily="18" charset="0"/>
              </a:rPr>
              <a:t>uy nhiên, tôi với bà, chúng ta đang </a:t>
            </a:r>
            <a:r>
              <a:rPr lang="en-US" sz="3200" b="1" smtClean="0">
                <a:solidFill>
                  <a:srgbClr val="FF0000"/>
                </a:solidFill>
                <a:latin typeface="Times New Roman" pitchFamily="18" charset="0"/>
                <a:cs typeface="Times New Roman" pitchFamily="18" charset="0"/>
              </a:rPr>
              <a:t>sống chung</a:t>
            </a:r>
            <a:r>
              <a:rPr lang="en-US" sz="3200" b="1" smtClean="0">
                <a:latin typeface="Times New Roman" pitchFamily="18" charset="0"/>
                <a:cs typeface="Times New Roman" pitchFamily="18" charset="0"/>
              </a:rPr>
              <a:t> trong một ngôi nhà: </a:t>
            </a:r>
            <a:r>
              <a:rPr lang="en-US" sz="3200" b="1" smtClean="0">
                <a:solidFill>
                  <a:srgbClr val="FF0000"/>
                </a:solidFill>
                <a:latin typeface="Times New Roman" pitchFamily="18" charset="0"/>
                <a:cs typeface="Times New Roman" pitchFamily="18" charset="0"/>
              </a:rPr>
              <a:t>trái đất</a:t>
            </a:r>
            <a:r>
              <a:rPr lang="en-US" sz="3200" b="1" smtClean="0">
                <a:latin typeface="Times New Roman" pitchFamily="18" charset="0"/>
                <a:cs typeface="Times New Roman" pitchFamily="18" charset="0"/>
              </a:rPr>
              <a:t>. </a:t>
            </a:r>
            <a:r>
              <a:rPr lang="en-US" sz="3200" b="1" smtClean="0">
                <a:solidFill>
                  <a:srgbClr val="FF0000"/>
                </a:solidFill>
                <a:latin typeface="Times New Roman" pitchFamily="18" charset="0"/>
                <a:cs typeface="Times New Roman" pitchFamily="18" charset="0"/>
              </a:rPr>
              <a:t>T</a:t>
            </a:r>
            <a:r>
              <a:rPr lang="en-US" sz="3200" b="1" smtClean="0">
                <a:latin typeface="Times New Roman" pitchFamily="18" charset="0"/>
                <a:cs typeface="Times New Roman" pitchFamily="18" charset="0"/>
              </a:rPr>
              <a:t>rái đất đích thực là ngôi nhà của chúng ta. </a:t>
            </a:r>
            <a:r>
              <a:rPr lang="en-US" sz="3200" b="1" smtClean="0">
                <a:solidFill>
                  <a:srgbClr val="FF0000"/>
                </a:solidFill>
                <a:latin typeface="Times New Roman" pitchFamily="18" charset="0"/>
                <a:cs typeface="Times New Roman" pitchFamily="18" charset="0"/>
              </a:rPr>
              <a:t>N</a:t>
            </a:r>
            <a:r>
              <a:rPr lang="en-US" sz="3200" b="1" smtClean="0">
                <a:latin typeface="Times New Roman" pitchFamily="18" charset="0"/>
                <a:cs typeface="Times New Roman" pitchFamily="18" charset="0"/>
              </a:rPr>
              <a:t>hững đứa con trong nhà phải </a:t>
            </a:r>
            <a:r>
              <a:rPr lang="en-US" sz="3200" b="1" smtClean="0">
                <a:solidFill>
                  <a:srgbClr val="FF0000"/>
                </a:solidFill>
                <a:latin typeface="Times New Roman" pitchFamily="18" charset="0"/>
                <a:cs typeface="Times New Roman" pitchFamily="18" charset="0"/>
              </a:rPr>
              <a:t>thương yêu </a:t>
            </a:r>
            <a:r>
              <a:rPr lang="en-US" sz="3200" b="1" smtClean="0">
                <a:latin typeface="Times New Roman" pitchFamily="18" charset="0"/>
                <a:cs typeface="Times New Roman" pitchFamily="18" charset="0"/>
              </a:rPr>
              <a:t>và có </a:t>
            </a:r>
            <a:r>
              <a:rPr lang="en-US" sz="3200" b="1" smtClean="0">
                <a:solidFill>
                  <a:srgbClr val="FF0000"/>
                </a:solidFill>
                <a:latin typeface="Times New Roman" pitchFamily="18" charset="0"/>
                <a:cs typeface="Times New Roman" pitchFamily="18" charset="0"/>
              </a:rPr>
              <a:t>bổn phận </a:t>
            </a:r>
            <a:r>
              <a:rPr lang="en-US" sz="3200" b="1" smtClean="0">
                <a:latin typeface="Times New Roman" pitchFamily="18" charset="0"/>
                <a:cs typeface="Times New Roman" pitchFamily="18" charset="0"/>
              </a:rPr>
              <a:t>giúp đỡ </a:t>
            </a:r>
            <a:r>
              <a:rPr lang="en-US" sz="3200" b="1" smtClean="0">
                <a:solidFill>
                  <a:srgbClr val="FF0000"/>
                </a:solidFill>
                <a:latin typeface="Times New Roman" pitchFamily="18" charset="0"/>
                <a:cs typeface="Times New Roman" pitchFamily="18" charset="0"/>
              </a:rPr>
              <a:t>lẫn nhau</a:t>
            </a:r>
            <a:r>
              <a:rPr lang="en-US" sz="3200" b="1" smtClean="0">
                <a:latin typeface="Times New Roman" pitchFamily="18" charset="0"/>
                <a:cs typeface="Times New Roman" pitchFamily="18" charset="0"/>
              </a:rPr>
              <a:t>. </a:t>
            </a:r>
            <a:r>
              <a:rPr lang="en-US" sz="3200" b="1" smtClean="0">
                <a:solidFill>
                  <a:srgbClr val="FF0000"/>
                </a:solidFill>
                <a:latin typeface="Times New Roman" pitchFamily="18" charset="0"/>
                <a:cs typeface="Times New Roman" pitchFamily="18" charset="0"/>
              </a:rPr>
              <a:t>T</a:t>
            </a:r>
            <a:r>
              <a:rPr lang="en-US" sz="3200" b="1" smtClean="0">
                <a:latin typeface="Times New Roman" pitchFamily="18" charset="0"/>
                <a:cs typeface="Times New Roman" pitchFamily="18" charset="0"/>
              </a:rPr>
              <a:t>ôi không thể rời khỏi </a:t>
            </a:r>
            <a:r>
              <a:rPr lang="en-US" sz="3200" b="1" smtClean="0">
                <a:solidFill>
                  <a:srgbClr val="FF0000"/>
                </a:solidFill>
                <a:latin typeface="Times New Roman" pitchFamily="18" charset="0"/>
                <a:cs typeface="Times New Roman" pitchFamily="18" charset="0"/>
              </a:rPr>
              <a:t>N</a:t>
            </a:r>
            <a:r>
              <a:rPr lang="en-US" sz="3200" b="1" smtClean="0">
                <a:latin typeface="Times New Roman" pitchFamily="18" charset="0"/>
                <a:cs typeface="Times New Roman" pitchFamily="18" charset="0"/>
              </a:rPr>
              <a:t>ha </a:t>
            </a:r>
            <a:r>
              <a:rPr lang="en-US" sz="3200" b="1" smtClean="0">
                <a:solidFill>
                  <a:srgbClr val="FF0000"/>
                </a:solidFill>
                <a:latin typeface="Times New Roman" pitchFamily="18" charset="0"/>
                <a:cs typeface="Times New Roman" pitchFamily="18" charset="0"/>
              </a:rPr>
              <a:t>T</a:t>
            </a:r>
            <a:r>
              <a:rPr lang="en-US" sz="3200" b="1" smtClean="0">
                <a:latin typeface="Times New Roman" pitchFamily="18" charset="0"/>
                <a:cs typeface="Times New Roman" pitchFamily="18" charset="0"/>
              </a:rPr>
              <a:t>rang này để sống ở nơi nào khác. </a:t>
            </a:r>
            <a:r>
              <a:rPr lang="en-US" sz="3200" b="1" smtClean="0">
                <a:solidFill>
                  <a:srgbClr val="FF0000"/>
                </a:solidFill>
                <a:latin typeface="Times New Roman" pitchFamily="18" charset="0"/>
                <a:cs typeface="Times New Roman" pitchFamily="18" charset="0"/>
              </a:rPr>
              <a:t>C</a:t>
            </a:r>
            <a:r>
              <a:rPr lang="en-US" sz="3200" b="1" smtClean="0">
                <a:latin typeface="Times New Roman" pitchFamily="18" charset="0"/>
                <a:cs typeface="Times New Roman" pitchFamily="18" charset="0"/>
              </a:rPr>
              <a:t>hỉ có ở đây, tâm hồn tôi mới được rộng mở, bình yên.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716128"/>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endParaRPr lang="en-US" sz="3200" b="1" dirty="0" smtClean="0">
              <a:latin typeface="Times New Roman" pitchFamily="18" charset="0"/>
              <a:cs typeface="Times New Roman" pitchFamily="18" charset="0"/>
            </a:endParaRPr>
          </a:p>
        </p:txBody>
      </p:sp>
      <p:sp>
        <p:nvSpPr>
          <p:cNvPr id="4" name="Rectangle 3"/>
          <p:cNvSpPr/>
          <p:nvPr/>
        </p:nvSpPr>
        <p:spPr>
          <a:xfrm>
            <a:off x="838200" y="3429000"/>
            <a:ext cx="7614007" cy="1569660"/>
          </a:xfrm>
          <a:prstGeom prst="rect">
            <a:avLst/>
          </a:prstGeom>
          <a:noFill/>
        </p:spPr>
        <p:txBody>
          <a:bodyPr wrap="none" lIns="91440" tIns="45720" rIns="91440" bIns="45720">
            <a:spAutoFit/>
          </a:bodyPr>
          <a:lstStyle/>
          <a:p>
            <a:pPr algn="ctr"/>
            <a:r>
              <a:rPr lang="en-US" sz="9600" b="1" cap="all" spc="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Viết chính tả</a:t>
            </a:r>
            <a:endParaRPr lang="en-US" sz="96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223686"/>
          </a:xfrm>
          <a:prstGeom prst="rect">
            <a:avLst/>
          </a:prstGeom>
          <a:noFill/>
        </p:spPr>
        <p:txBody>
          <a:bodyPr wrap="square" rtlCol="0">
            <a:spAutoFit/>
          </a:bodyPr>
          <a:lstStyle/>
          <a:p>
            <a:pPr algn="ctr"/>
            <a:r>
              <a:rPr lang="en-US" sz="3200" b="1" dirty="0" smtClean="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p:txBody>
      </p:sp>
      <p:sp>
        <p:nvSpPr>
          <p:cNvPr id="4" name="Rectangle 3"/>
          <p:cNvSpPr/>
          <p:nvPr/>
        </p:nvSpPr>
        <p:spPr>
          <a:xfrm>
            <a:off x="228600" y="2743200"/>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386364"/>
          </a:xfrm>
          <a:prstGeom prst="rect">
            <a:avLst/>
          </a:prstGeom>
          <a:noFill/>
        </p:spPr>
        <p:txBody>
          <a:bodyPr wrap="square" rtlCol="0">
            <a:spAutoFit/>
          </a:bodyPr>
          <a:lstStyle/>
          <a:p>
            <a:pPr algn="ctr"/>
            <a:r>
              <a:rPr lang="en-US" sz="2800" b="1" smtClean="0">
                <a:latin typeface="Times New Roman" pitchFamily="18" charset="0"/>
                <a:cs typeface="Times New Roman" pitchFamily="18" charset="0"/>
              </a:rPr>
              <a:t>Thứ ba ngày 22 tháng 4 năm 2014</a:t>
            </a:r>
            <a:endParaRPr lang="en-US" sz="2800" b="1">
              <a:latin typeface="Times New Roman" pitchFamily="18" charset="0"/>
              <a:cs typeface="Times New Roman" pitchFamily="18" charset="0"/>
            </a:endParaRPr>
          </a:p>
          <a:p>
            <a:pPr algn="ctr"/>
            <a:r>
              <a:rPr lang="en-US" sz="2800" b="1" u="sng" smtClean="0">
                <a:latin typeface="Times New Roman" pitchFamily="18" charset="0"/>
                <a:cs typeface="Times New Roman" pitchFamily="18" charset="0"/>
              </a:rPr>
              <a:t>Chính tả</a:t>
            </a:r>
            <a:r>
              <a:rPr lang="en-US" sz="2800" b="1" smtClean="0">
                <a:latin typeface="Times New Roman" pitchFamily="18" charset="0"/>
                <a:cs typeface="Times New Roman" pitchFamily="18" charset="0"/>
              </a:rPr>
              <a:t>:</a:t>
            </a:r>
          </a:p>
          <a:p>
            <a:pPr algn="ctr"/>
            <a:r>
              <a:rPr lang="en-US" sz="2800" b="1" smtClean="0">
                <a:solidFill>
                  <a:srgbClr val="FF0000"/>
                </a:solidFill>
                <a:latin typeface="Times New Roman" pitchFamily="18" charset="0"/>
                <a:cs typeface="Times New Roman" pitchFamily="18" charset="0"/>
              </a:rPr>
              <a:t>Bác sĩ Y-éc-xanh</a:t>
            </a:r>
          </a:p>
          <a:p>
            <a:pPr algn="ctr"/>
            <a:endParaRPr lang="en-US" sz="1050" b="1" smtClean="0">
              <a:solidFill>
                <a:srgbClr val="FF0000"/>
              </a:solidFill>
              <a:latin typeface="Times New Roman" pitchFamily="18" charset="0"/>
              <a:cs typeface="Times New Roman" pitchFamily="18" charset="0"/>
            </a:endParaRPr>
          </a:p>
          <a:p>
            <a:r>
              <a:rPr lang="en-US" sz="2800" b="1" u="sng" smtClean="0">
                <a:latin typeface="Times New Roman" pitchFamily="18" charset="0"/>
                <a:cs typeface="Times New Roman" pitchFamily="18" charset="0"/>
              </a:rPr>
              <a:t>3. Hướng dẫn làm bài tập chính tả:</a:t>
            </a:r>
          </a:p>
          <a:p>
            <a:r>
              <a:rPr lang="en-US" sz="2800" b="1" u="sng" smtClean="0">
                <a:latin typeface="Times New Roman" pitchFamily="18" charset="0"/>
                <a:cs typeface="Times New Roman" pitchFamily="18" charset="0"/>
              </a:rPr>
              <a:t>Bài tập 2</a:t>
            </a:r>
            <a:r>
              <a:rPr lang="en-US" sz="2800" b="1" smtClean="0">
                <a:latin typeface="Times New Roman" pitchFamily="18" charset="0"/>
                <a:cs typeface="Times New Roman" pitchFamily="18" charset="0"/>
              </a:rPr>
              <a:t>:</a:t>
            </a:r>
          </a:p>
          <a:p>
            <a:pPr indent="465138">
              <a:buAutoNum type="alphaLcParenR" startAt="2"/>
            </a:pPr>
            <a:r>
              <a:rPr lang="en-US" sz="2800" b="1" smtClean="0">
                <a:latin typeface="Times New Roman" pitchFamily="18" charset="0"/>
                <a:cs typeface="Times New Roman" pitchFamily="18" charset="0"/>
              </a:rPr>
              <a:t>Đặt trên những chữ in đậm </a:t>
            </a:r>
            <a:r>
              <a:rPr lang="en-US" sz="2800" b="1" i="1" u="sng" smtClean="0">
                <a:solidFill>
                  <a:srgbClr val="FF0000"/>
                </a:solidFill>
                <a:latin typeface="Times New Roman" pitchFamily="18" charset="0"/>
                <a:cs typeface="Times New Roman" pitchFamily="18" charset="0"/>
              </a:rPr>
              <a:t>dấu hỏi</a:t>
            </a:r>
            <a:r>
              <a:rPr lang="en-US" sz="2800" b="1" smtClean="0">
                <a:latin typeface="Times New Roman" pitchFamily="18" charset="0"/>
                <a:cs typeface="Times New Roman" pitchFamily="18" charset="0"/>
              </a:rPr>
              <a:t> hay </a:t>
            </a:r>
            <a:r>
              <a:rPr lang="en-US" sz="2800" b="1" i="1" u="sng" smtClean="0">
                <a:solidFill>
                  <a:srgbClr val="FF0000"/>
                </a:solidFill>
                <a:latin typeface="Times New Roman" pitchFamily="18" charset="0"/>
                <a:cs typeface="Times New Roman" pitchFamily="18" charset="0"/>
              </a:rPr>
              <a:t>dấu ngã</a:t>
            </a:r>
            <a:r>
              <a:rPr lang="en-US" sz="2800" b="1" smtClean="0">
                <a:latin typeface="Times New Roman" pitchFamily="18" charset="0"/>
                <a:cs typeface="Times New Roman" pitchFamily="18" charset="0"/>
              </a:rPr>
              <a:t> ? Giải câu đố.</a:t>
            </a:r>
          </a:p>
          <a:p>
            <a:pPr indent="465138" algn="ctr"/>
            <a:r>
              <a:rPr lang="en-US" sz="3200" smtClean="0">
                <a:latin typeface="Times New Roman" pitchFamily="18" charset="0"/>
                <a:cs typeface="Times New Roman" pitchFamily="18" charset="0"/>
              </a:rPr>
              <a:t>Giọt gì từ </a:t>
            </a:r>
            <a:r>
              <a:rPr lang="en-US" sz="3200" b="1" smtClean="0">
                <a:latin typeface="Times New Roman" pitchFamily="18" charset="0"/>
                <a:cs typeface="Times New Roman" pitchFamily="18" charset="0"/>
              </a:rPr>
              <a:t>biên</a:t>
            </a:r>
            <a:r>
              <a:rPr lang="en-US" sz="3200" smtClean="0">
                <a:latin typeface="Times New Roman" pitchFamily="18" charset="0"/>
                <a:cs typeface="Times New Roman" pitchFamily="18" charset="0"/>
              </a:rPr>
              <a:t>, từ sông</a:t>
            </a:r>
          </a:p>
          <a:p>
            <a:pPr indent="465138" algn="ctr"/>
            <a:r>
              <a:rPr lang="en-US" sz="3200" smtClean="0">
                <a:latin typeface="Times New Roman" pitchFamily="18" charset="0"/>
                <a:cs typeface="Times New Roman" pitchFamily="18" charset="0"/>
              </a:rPr>
              <a:t>Bay lên lơ </a:t>
            </a:r>
            <a:r>
              <a:rPr lang="en-US" sz="3200" b="1" smtClean="0">
                <a:latin typeface="Times New Roman" pitchFamily="18" charset="0"/>
                <a:cs typeface="Times New Roman" pitchFamily="18" charset="0"/>
              </a:rPr>
              <a:t>lưng</a:t>
            </a:r>
            <a:r>
              <a:rPr lang="en-US" sz="3200" smtClean="0">
                <a:latin typeface="Times New Roman" pitchFamily="18" charset="0"/>
                <a:cs typeface="Times New Roman" pitchFamily="18" charset="0"/>
              </a:rPr>
              <a:t> mênh mông lưng trời</a:t>
            </a:r>
          </a:p>
          <a:p>
            <a:pPr indent="465138" algn="ctr"/>
            <a:r>
              <a:rPr lang="en-US" sz="3200" b="1" smtClean="0">
                <a:latin typeface="Times New Roman" pitchFamily="18" charset="0"/>
                <a:cs typeface="Times New Roman" pitchFamily="18" charset="0"/>
              </a:rPr>
              <a:t>Coi</a:t>
            </a:r>
            <a:r>
              <a:rPr lang="en-US" sz="3200" smtClean="0">
                <a:latin typeface="Times New Roman" pitchFamily="18" charset="0"/>
                <a:cs typeface="Times New Roman" pitchFamily="18" charset="0"/>
              </a:rPr>
              <a:t> tiên thơ </a:t>
            </a:r>
            <a:r>
              <a:rPr lang="en-US" sz="3200" b="1" smtClean="0">
                <a:latin typeface="Times New Roman" pitchFamily="18" charset="0"/>
                <a:cs typeface="Times New Roman" pitchFamily="18" charset="0"/>
              </a:rPr>
              <a:t>thân</a:t>
            </a:r>
            <a:r>
              <a:rPr lang="en-US" sz="3200" smtClean="0">
                <a:latin typeface="Times New Roman" pitchFamily="18" charset="0"/>
                <a:cs typeface="Times New Roman" pitchFamily="18" charset="0"/>
              </a:rPr>
              <a:t> rong chơi</a:t>
            </a:r>
          </a:p>
          <a:p>
            <a:pPr indent="465138" algn="ctr"/>
            <a:r>
              <a:rPr lang="en-US" sz="3200" smtClean="0">
                <a:latin typeface="Times New Roman" pitchFamily="18" charset="0"/>
                <a:cs typeface="Times New Roman" pitchFamily="18" charset="0"/>
              </a:rPr>
              <a:t>Gặp miền giá rét lại rơi xuống trần                </a:t>
            </a:r>
          </a:p>
          <a:p>
            <a:pPr indent="465138" algn="ctr"/>
            <a:endParaRPr lang="en-US" sz="1050" smtClean="0">
              <a:latin typeface="Times New Roman" pitchFamily="18" charset="0"/>
              <a:cs typeface="Times New Roman" pitchFamily="18" charset="0"/>
            </a:endParaRPr>
          </a:p>
          <a:p>
            <a:pPr indent="465138" algn="ctr"/>
            <a:r>
              <a:rPr lang="en-US" sz="3200" smtClean="0">
                <a:latin typeface="Times New Roman" pitchFamily="18" charset="0"/>
                <a:cs typeface="Times New Roman" pitchFamily="18" charset="0"/>
              </a:rPr>
              <a:t>                            (Là gì ?)</a:t>
            </a:r>
          </a:p>
          <a:p>
            <a:pPr indent="465138" algn="ctr"/>
            <a:r>
              <a:rPr lang="en-US" sz="3200" smtClean="0">
                <a:latin typeface="Times New Roman" pitchFamily="18" charset="0"/>
                <a:cs typeface="Times New Roman" pitchFamily="18" charset="0"/>
              </a:rPr>
              <a:t>                            Trần Liên Nguyễn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blinds(horizontal)">
                                      <p:cBhvr>
                                        <p:cTn id="7" dur="5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blinds(horizontal)">
                                      <p:cBhvr>
                                        <p:cTn id="12" dur="500"/>
                                        <p:tgtEl>
                                          <p:spTgt spid="5">
                                            <p:txEl>
                                              <p:pRg st="5" end="5"/>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Effect transition="in" filter="blinds(horizontal)">
                                      <p:cBhvr>
                                        <p:cTn id="15" dur="500"/>
                                        <p:tgtEl>
                                          <p:spTgt spid="5">
                                            <p:txEl>
                                              <p:pRg st="6" end="6"/>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7" end="7"/>
                                            </p:txEl>
                                          </p:spTgt>
                                        </p:tgtEl>
                                        <p:attrNameLst>
                                          <p:attrName>style.visibility</p:attrName>
                                        </p:attrNameLst>
                                      </p:cBhvr>
                                      <p:to>
                                        <p:strVal val="visible"/>
                                      </p:to>
                                    </p:set>
                                    <p:animEffect transition="in" filter="blinds(horizontal)">
                                      <p:cBhvr>
                                        <p:cTn id="18" dur="500"/>
                                        <p:tgtEl>
                                          <p:spTgt spid="5">
                                            <p:txEl>
                                              <p:pRg st="7" end="7"/>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animEffect transition="in" filter="blinds(horizontal)">
                                      <p:cBhvr>
                                        <p:cTn id="21" dur="500"/>
                                        <p:tgtEl>
                                          <p:spTgt spid="5">
                                            <p:txEl>
                                              <p:pRg st="8" end="8"/>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9" end="9"/>
                                            </p:txEl>
                                          </p:spTgt>
                                        </p:tgtEl>
                                        <p:attrNameLst>
                                          <p:attrName>style.visibility</p:attrName>
                                        </p:attrNameLst>
                                      </p:cBhvr>
                                      <p:to>
                                        <p:strVal val="visible"/>
                                      </p:to>
                                    </p:set>
                                    <p:animEffect transition="in" filter="blinds(horizontal)">
                                      <p:cBhvr>
                                        <p:cTn id="24" dur="500"/>
                                        <p:tgtEl>
                                          <p:spTgt spid="5">
                                            <p:txEl>
                                              <p:pRg st="9" end="9"/>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animEffect transition="in" filter="blinds(horizontal)">
                                      <p:cBhvr>
                                        <p:cTn id="27" dur="500"/>
                                        <p:tgtEl>
                                          <p:spTgt spid="5">
                                            <p:txEl>
                                              <p:pRg st="10" end="10"/>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5">
                                            <p:txEl>
                                              <p:pRg st="12" end="12"/>
                                            </p:txEl>
                                          </p:spTgt>
                                        </p:tgtEl>
                                        <p:attrNameLst>
                                          <p:attrName>style.visibility</p:attrName>
                                        </p:attrNameLst>
                                      </p:cBhvr>
                                      <p:to>
                                        <p:strVal val="visible"/>
                                      </p:to>
                                    </p:set>
                                    <p:animEffect transition="in" filter="blinds(horizontal)">
                                      <p:cBhvr>
                                        <p:cTn id="30" dur="500"/>
                                        <p:tgtEl>
                                          <p:spTgt spid="5">
                                            <p:txEl>
                                              <p:pRg st="12" end="12"/>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5">
                                            <p:txEl>
                                              <p:pRg st="13" end="13"/>
                                            </p:txEl>
                                          </p:spTgt>
                                        </p:tgtEl>
                                        <p:attrNameLst>
                                          <p:attrName>style.visibility</p:attrName>
                                        </p:attrNameLst>
                                      </p:cBhvr>
                                      <p:to>
                                        <p:strVal val="visible"/>
                                      </p:to>
                                    </p:set>
                                    <p:animEffect transition="in" filter="blinds(horizontal)">
                                      <p:cBhvr>
                                        <p:cTn id="33"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839</Words>
  <Application>Microsoft Office PowerPoint</Application>
  <PresentationFormat>On-screen Show (4:3)</PresentationFormat>
  <Paragraphs>132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3w</dc:creator>
  <cp:lastModifiedBy>Windows7</cp:lastModifiedBy>
  <cp:revision>28</cp:revision>
  <dcterms:created xsi:type="dcterms:W3CDTF">2014-04-19T05:34:07Z</dcterms:created>
  <dcterms:modified xsi:type="dcterms:W3CDTF">2017-03-24T02:17:59Z</dcterms:modified>
</cp:coreProperties>
</file>